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</p:sldIdLst>
  <p:sldSz cy="5143500" cx="9144000"/>
  <p:notesSz cx="6858000" cy="9144000"/>
  <p:embeddedFontLst>
    <p:embeddedFont>
      <p:font typeface="Roboto"/>
      <p:regular r:id="rId22"/>
      <p:bold r:id="rId23"/>
      <p:italic r:id="rId24"/>
      <p:boldItalic r:id="rId25"/>
    </p:embeddedFont>
    <p:embeddedFont>
      <p:font typeface="Fira Sans Extra Condensed Medium"/>
      <p:regular r:id="rId26"/>
      <p:bold r:id="rId27"/>
      <p:italic r:id="rId28"/>
      <p:boldItalic r:id="rId29"/>
    </p:embeddedFont>
    <p:embeddedFont>
      <p:font typeface="Saira Extra Condensed"/>
      <p:regular r:id="rId30"/>
      <p:bold r:id="rId31"/>
    </p:embeddedFont>
    <p:embeddedFont>
      <p:font typeface="Fira Sans"/>
      <p:regular r:id="rId32"/>
      <p:bold r:id="rId33"/>
      <p:italic r:id="rId34"/>
      <p:boldItalic r:id="rId35"/>
    </p:embeddedFont>
    <p:embeddedFont>
      <p:font typeface="Fira Sans Extra Condensed"/>
      <p:regular r:id="rId36"/>
      <p:bold r:id="rId37"/>
      <p:italic r:id="rId38"/>
      <p:boldItalic r:id="rId39"/>
    </p:embeddedFont>
    <p:embeddedFont>
      <p:font typeface="Comfortaa Medium"/>
      <p:regular r:id="rId40"/>
      <p:bold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ComfortaaMedium-regular.fntdata"/><Relationship Id="rId20" Type="http://schemas.openxmlformats.org/officeDocument/2006/relationships/slide" Target="slides/slide16.xml"/><Relationship Id="rId41" Type="http://schemas.openxmlformats.org/officeDocument/2006/relationships/font" Target="fonts/ComfortaaMedium-bold.fntdata"/><Relationship Id="rId22" Type="http://schemas.openxmlformats.org/officeDocument/2006/relationships/font" Target="fonts/Roboto-regular.fntdata"/><Relationship Id="rId21" Type="http://schemas.openxmlformats.org/officeDocument/2006/relationships/slide" Target="slides/slide17.xml"/><Relationship Id="rId24" Type="http://schemas.openxmlformats.org/officeDocument/2006/relationships/font" Target="fonts/Roboto-italic.fntdata"/><Relationship Id="rId23" Type="http://schemas.openxmlformats.org/officeDocument/2006/relationships/font" Target="fonts/Roboto-bold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FiraSansExtraCondensedMedium-regular.fntdata"/><Relationship Id="rId25" Type="http://schemas.openxmlformats.org/officeDocument/2006/relationships/font" Target="fonts/Roboto-boldItalic.fntdata"/><Relationship Id="rId28" Type="http://schemas.openxmlformats.org/officeDocument/2006/relationships/font" Target="fonts/FiraSansExtraCondensedMedium-italic.fntdata"/><Relationship Id="rId27" Type="http://schemas.openxmlformats.org/officeDocument/2006/relationships/font" Target="fonts/FiraSansExtraCondensedMedium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FiraSansExtraCondensedMedium-bold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SairaExtraCondensed-bold.fntdata"/><Relationship Id="rId30" Type="http://schemas.openxmlformats.org/officeDocument/2006/relationships/font" Target="fonts/SairaExtraCondensed-regular.fntdata"/><Relationship Id="rId11" Type="http://schemas.openxmlformats.org/officeDocument/2006/relationships/slide" Target="slides/slide7.xml"/><Relationship Id="rId33" Type="http://schemas.openxmlformats.org/officeDocument/2006/relationships/font" Target="fonts/FiraSans-bold.fntdata"/><Relationship Id="rId10" Type="http://schemas.openxmlformats.org/officeDocument/2006/relationships/slide" Target="slides/slide6.xml"/><Relationship Id="rId32" Type="http://schemas.openxmlformats.org/officeDocument/2006/relationships/font" Target="fonts/FiraSans-regular.fntdata"/><Relationship Id="rId13" Type="http://schemas.openxmlformats.org/officeDocument/2006/relationships/slide" Target="slides/slide9.xml"/><Relationship Id="rId35" Type="http://schemas.openxmlformats.org/officeDocument/2006/relationships/font" Target="fonts/FiraSans-boldItalic.fntdata"/><Relationship Id="rId12" Type="http://schemas.openxmlformats.org/officeDocument/2006/relationships/slide" Target="slides/slide8.xml"/><Relationship Id="rId34" Type="http://schemas.openxmlformats.org/officeDocument/2006/relationships/font" Target="fonts/FiraSans-italic.fntdata"/><Relationship Id="rId15" Type="http://schemas.openxmlformats.org/officeDocument/2006/relationships/slide" Target="slides/slide11.xml"/><Relationship Id="rId37" Type="http://schemas.openxmlformats.org/officeDocument/2006/relationships/font" Target="fonts/FiraSansExtraCondensed-bold.fntdata"/><Relationship Id="rId14" Type="http://schemas.openxmlformats.org/officeDocument/2006/relationships/slide" Target="slides/slide10.xml"/><Relationship Id="rId36" Type="http://schemas.openxmlformats.org/officeDocument/2006/relationships/font" Target="fonts/FiraSansExtraCondensed-regular.fntdata"/><Relationship Id="rId17" Type="http://schemas.openxmlformats.org/officeDocument/2006/relationships/slide" Target="slides/slide13.xml"/><Relationship Id="rId39" Type="http://schemas.openxmlformats.org/officeDocument/2006/relationships/font" Target="fonts/FiraSansExtraCondensed-boldItalic.fntdata"/><Relationship Id="rId16" Type="http://schemas.openxmlformats.org/officeDocument/2006/relationships/slide" Target="slides/slide12.xml"/><Relationship Id="rId38" Type="http://schemas.openxmlformats.org/officeDocument/2006/relationships/font" Target="fonts/FiraSansExtraCondensed-italic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fb11469d40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fb11469d40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fb11469d40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fb11469d40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fb11469d40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fb11469d40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fb11469d40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fb11469d40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MDS (multidimensional scaling)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f6880a7dca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f6880a7dca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f6880a7dca_1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f6880a7dca_1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f6880a7dca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f6880a7dca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f8d66f39e3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f8d66f39e3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fb11469d40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fb11469d40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fb1dcf95b5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fb1dcf95b5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</a:rPr>
              <a:t> 인공지능은 판단에 대한 이유를 사람이 이해할 수 있는 방식으로 제시하는 인공지능을 일컫는다. 특정한 판단에 대해 알고리즘의 설계자조차도 그 이유를 설명할 수 없는 '블랙박스' 인공지능과 대비되는 개념이다. 불확실성을 해소하여 인공지능에 대한 신뢰성을 높일 수 있게 된다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</a:rPr>
              <a:t>XAI = eXplainable Artificial Intelligence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fb11469d40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fb11469d40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순환 신경망(RNN)은 특히 LSTM(Long Short-Term Memory) 은닉 유닛을 사용하는 모델로서 시퀀스 데이터로부터 학습하는 데 강력</a:t>
            </a:r>
            <a:endParaRPr sz="120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</a:rPr>
              <a:t>데이터의 차원 축소에 사용되는 기계 학습 알고리즘 중 하나로, 2002년 샘 로이스Sam Rowise와 제프리 힌튼에 의해 개발되었다. t-SNE는 비선형 차원 축소 기법으로, 고차원 데이터를 특히 2, 3차원 등으로 줄여 가시화하는데에 유용하게 사용된다</a:t>
            </a:r>
            <a:endParaRPr sz="1200">
              <a:solidFill>
                <a:schemeClr val="dk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fb11469d40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fb11469d40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fb11469d40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fb11469d40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fb1dcf95b5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fb1dcf95b5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CVH - cardiovascular health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fb11469d40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fb11469d40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fb11469d40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fb11469d40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algn="ctr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180000" y="307450"/>
            <a:ext cx="878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180000" y="307450"/>
            <a:ext cx="878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180000" y="307450"/>
            <a:ext cx="878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180000" y="307450"/>
            <a:ext cx="878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■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■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Roboto"/>
              <a:buChar char="■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1620">
          <p15:clr>
            <a:srgbClr val="EA4335"/>
          </p15:clr>
        </p15:guide>
        <p15:guide id="2" pos="2880">
          <p15:clr>
            <a:srgbClr val="EA4335"/>
          </p15:clr>
        </p15:guide>
        <p15:guide id="3" pos="5477">
          <p15:clr>
            <a:srgbClr val="EA4335"/>
          </p15:clr>
        </p15:guide>
        <p15:guide id="4" pos="1497">
          <p15:clr>
            <a:srgbClr val="EA4335"/>
          </p15:clr>
        </p15:guide>
        <p15:guide id="5" pos="4263">
          <p15:clr>
            <a:srgbClr val="EA4335"/>
          </p15:clr>
        </p15:guide>
        <p15:guide id="6" pos="288">
          <p15:clr>
            <a:srgbClr val="EA4335"/>
          </p15:clr>
        </p15:guide>
        <p15:guide id="7" orient="horz" pos="257">
          <p15:clr>
            <a:srgbClr val="EA4335"/>
          </p15:clr>
        </p15:guide>
        <p15:guide id="8" orient="horz" pos="2988">
          <p15:clr>
            <a:srgbClr val="EA4335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1099050" y="1863150"/>
            <a:ext cx="6945900" cy="7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600"/>
              <a:t> Literature Review</a:t>
            </a:r>
            <a:endParaRPr sz="4600"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2103150" y="2780725"/>
            <a:ext cx="49377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500">
                <a:latin typeface="Comfortaa Medium"/>
                <a:ea typeface="Comfortaa Medium"/>
                <a:cs typeface="Comfortaa Medium"/>
                <a:sym typeface="Comfortaa Medium"/>
              </a:rPr>
              <a:t>Visualization for </a:t>
            </a:r>
            <a:r>
              <a:rPr lang="es" sz="1500">
                <a:latin typeface="Comfortaa Medium"/>
                <a:ea typeface="Comfortaa Medium"/>
                <a:cs typeface="Comfortaa Medium"/>
                <a:sym typeface="Comfortaa Medium"/>
              </a:rPr>
              <a:t>Deep Learning</a:t>
            </a:r>
            <a:endParaRPr sz="1500">
              <a:latin typeface="Comfortaa Medium"/>
              <a:ea typeface="Comfortaa Medium"/>
              <a:cs typeface="Comfortaa Medium"/>
              <a:sym typeface="Comfortaa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13"/>
          <p:cNvSpPr txBox="1"/>
          <p:nvPr/>
        </p:nvSpPr>
        <p:spPr>
          <a:xfrm>
            <a:off x="6636300" y="4305000"/>
            <a:ext cx="25077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rPr>
              <a:t>21.Nov.02(Tue)</a:t>
            </a:r>
            <a:endParaRPr sz="1000">
              <a:solidFill>
                <a:schemeClr val="dk2"/>
              </a:solidFill>
              <a:latin typeface="Manjari"/>
              <a:ea typeface="Manjari"/>
              <a:cs typeface="Manjari"/>
              <a:sym typeface="Manjari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rPr>
              <a:t>  </a:t>
            </a:r>
            <a:endParaRPr sz="1500">
              <a:solidFill>
                <a:schemeClr val="dk2"/>
              </a:solidFill>
              <a:latin typeface="Manjari"/>
              <a:ea typeface="Manjari"/>
              <a:cs typeface="Manjari"/>
              <a:sym typeface="Manjari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rPr>
              <a:t>암관리학과 권회준</a:t>
            </a:r>
            <a:endParaRPr sz="1500">
              <a:solidFill>
                <a:schemeClr val="dk2"/>
              </a:solidFill>
              <a:latin typeface="Manjari"/>
              <a:ea typeface="Manjari"/>
              <a:cs typeface="Manjari"/>
              <a:sym typeface="Manja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0900" y="2077507"/>
            <a:ext cx="6654299" cy="1068643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142" name="Google Shape;142;p22"/>
          <p:cNvCxnSpPr/>
          <p:nvPr/>
        </p:nvCxnSpPr>
        <p:spPr>
          <a:xfrm>
            <a:off x="5265125" y="541400"/>
            <a:ext cx="3879000" cy="0"/>
          </a:xfrm>
          <a:prstGeom prst="straightConnector1">
            <a:avLst/>
          </a:prstGeom>
          <a:noFill/>
          <a:ln cap="flat" cmpd="sng" w="38100">
            <a:solidFill>
              <a:srgbClr val="1C3B6A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3" name="Google Shape;143;p22"/>
          <p:cNvSpPr txBox="1"/>
          <p:nvPr/>
        </p:nvSpPr>
        <p:spPr>
          <a:xfrm>
            <a:off x="5573225" y="95000"/>
            <a:ext cx="35709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Visualization for deep learning </a:t>
            </a:r>
            <a:r>
              <a:rPr lang="es" sz="17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/ Review</a:t>
            </a:r>
            <a:endParaRPr sz="1700">
              <a:solidFill>
                <a:srgbClr val="00000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44" name="Google Shape;144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75" y="1023075"/>
            <a:ext cx="6756676" cy="333167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150" name="Google Shape;150;p23"/>
          <p:cNvCxnSpPr/>
          <p:nvPr/>
        </p:nvCxnSpPr>
        <p:spPr>
          <a:xfrm>
            <a:off x="5265125" y="541400"/>
            <a:ext cx="3879000" cy="0"/>
          </a:xfrm>
          <a:prstGeom prst="straightConnector1">
            <a:avLst/>
          </a:prstGeom>
          <a:noFill/>
          <a:ln cap="flat" cmpd="sng" w="38100">
            <a:solidFill>
              <a:srgbClr val="1C3B6A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1" name="Google Shape;151;p23"/>
          <p:cNvSpPr txBox="1"/>
          <p:nvPr/>
        </p:nvSpPr>
        <p:spPr>
          <a:xfrm>
            <a:off x="5573225" y="95000"/>
            <a:ext cx="35709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Visualization for deep learning </a:t>
            </a:r>
            <a:r>
              <a:rPr lang="es" sz="17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/ Review</a:t>
            </a:r>
            <a:endParaRPr sz="1700">
              <a:solidFill>
                <a:srgbClr val="00000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52" name="Google Shape;152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53" name="Google Shape;153;p23"/>
          <p:cNvSpPr txBox="1"/>
          <p:nvPr/>
        </p:nvSpPr>
        <p:spPr>
          <a:xfrm>
            <a:off x="6933450" y="1395913"/>
            <a:ext cx="2087700" cy="25860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s" sz="1200">
                <a:latin typeface="Roboto"/>
                <a:ea typeface="Roboto"/>
                <a:cs typeface="Roboto"/>
                <a:sym typeface="Roboto"/>
              </a:rPr>
              <a:t>Overview: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200">
                <a:latin typeface="Roboto"/>
                <a:ea typeface="Roboto"/>
                <a:cs typeface="Roboto"/>
                <a:sym typeface="Roboto"/>
              </a:rPr>
              <a:t>모형 자체를 visualization 하여 selection patient에 대해 covariate을 주게 되면 3차원 raidar 형태로 risk assessment 파악 가능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200">
                <a:latin typeface="Roboto"/>
                <a:ea typeface="Roboto"/>
                <a:cs typeface="Roboto"/>
                <a:sym typeface="Roboto"/>
              </a:rPr>
              <a:t>selection covariate에 따라 모형의 변화 정도 및 성능을 실시간으로 확인 가능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24"/>
          <p:cNvPicPr preferRelativeResize="0"/>
          <p:nvPr/>
        </p:nvPicPr>
        <p:blipFill rotWithShape="1">
          <a:blip r:embed="rId3">
            <a:alphaModFix/>
          </a:blip>
          <a:srcRect b="25578" l="0" r="0" t="0"/>
          <a:stretch/>
        </p:blipFill>
        <p:spPr>
          <a:xfrm>
            <a:off x="132225" y="1110225"/>
            <a:ext cx="6593523" cy="34475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159" name="Google Shape;159;p24"/>
          <p:cNvCxnSpPr/>
          <p:nvPr/>
        </p:nvCxnSpPr>
        <p:spPr>
          <a:xfrm>
            <a:off x="5265125" y="541400"/>
            <a:ext cx="3879000" cy="0"/>
          </a:xfrm>
          <a:prstGeom prst="straightConnector1">
            <a:avLst/>
          </a:prstGeom>
          <a:noFill/>
          <a:ln cap="flat" cmpd="sng" w="38100">
            <a:solidFill>
              <a:srgbClr val="1C3B6A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0" name="Google Shape;160;p24"/>
          <p:cNvSpPr txBox="1"/>
          <p:nvPr/>
        </p:nvSpPr>
        <p:spPr>
          <a:xfrm>
            <a:off x="5573225" y="95000"/>
            <a:ext cx="35709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Visualization for deep learning </a:t>
            </a:r>
            <a:r>
              <a:rPr lang="es" sz="17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/ Review</a:t>
            </a:r>
            <a:endParaRPr sz="1700">
              <a:solidFill>
                <a:srgbClr val="00000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61" name="Google Shape;161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62" name="Google Shape;162;p24"/>
          <p:cNvSpPr txBox="1"/>
          <p:nvPr/>
        </p:nvSpPr>
        <p:spPr>
          <a:xfrm>
            <a:off x="6933450" y="2132713"/>
            <a:ext cx="2087700" cy="12930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s" sz="1200">
                <a:latin typeface="Roboto"/>
                <a:ea typeface="Roboto"/>
                <a:cs typeface="Roboto"/>
                <a:sym typeface="Roboto"/>
              </a:rPr>
              <a:t>Overview: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200">
                <a:latin typeface="Roboto"/>
                <a:ea typeface="Roboto"/>
                <a:cs typeface="Roboto"/>
                <a:sym typeface="Roboto"/>
              </a:rPr>
              <a:t>disease별 환자 보유 covariate중 top 3 high risk factor 선정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100" y="930375"/>
            <a:ext cx="6351423" cy="3732849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168" name="Google Shape;168;p25"/>
          <p:cNvCxnSpPr/>
          <p:nvPr/>
        </p:nvCxnSpPr>
        <p:spPr>
          <a:xfrm>
            <a:off x="5265125" y="541400"/>
            <a:ext cx="3879000" cy="0"/>
          </a:xfrm>
          <a:prstGeom prst="straightConnector1">
            <a:avLst/>
          </a:prstGeom>
          <a:noFill/>
          <a:ln cap="flat" cmpd="sng" w="38100">
            <a:solidFill>
              <a:srgbClr val="1C3B6A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9" name="Google Shape;169;p25"/>
          <p:cNvSpPr txBox="1"/>
          <p:nvPr/>
        </p:nvSpPr>
        <p:spPr>
          <a:xfrm>
            <a:off x="5573225" y="95000"/>
            <a:ext cx="35709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Visualization for deep learning </a:t>
            </a:r>
            <a:r>
              <a:rPr lang="es" sz="17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/ Review</a:t>
            </a:r>
            <a:endParaRPr sz="1700">
              <a:solidFill>
                <a:srgbClr val="00000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70" name="Google Shape;170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71" name="Google Shape;171;p25"/>
          <p:cNvSpPr txBox="1"/>
          <p:nvPr/>
        </p:nvSpPr>
        <p:spPr>
          <a:xfrm>
            <a:off x="6697275" y="2150300"/>
            <a:ext cx="2323800" cy="18471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s" sz="1200">
                <a:latin typeface="Roboto"/>
                <a:ea typeface="Roboto"/>
                <a:cs typeface="Roboto"/>
                <a:sym typeface="Roboto"/>
              </a:rPr>
              <a:t>Overview: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s" sz="1200">
                <a:latin typeface="Roboto"/>
                <a:ea typeface="Roboto"/>
                <a:cs typeface="Roboto"/>
                <a:sym typeface="Roboto"/>
              </a:rPr>
              <a:t>확인하고자 하는 risk 별 MDS 기반 모형 통해서 clustering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s" sz="1200">
                <a:latin typeface="Roboto"/>
                <a:ea typeface="Roboto"/>
                <a:cs typeface="Roboto"/>
                <a:sym typeface="Roboto"/>
              </a:rPr>
              <a:t>risk에 따라 weight가 달라져서 risk별 grouping 변화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6"/>
          <p:cNvSpPr/>
          <p:nvPr/>
        </p:nvSpPr>
        <p:spPr>
          <a:xfrm>
            <a:off x="6700375" y="903850"/>
            <a:ext cx="1717500" cy="1717500"/>
          </a:xfrm>
          <a:prstGeom prst="rect">
            <a:avLst/>
          </a:prstGeom>
          <a:solidFill>
            <a:srgbClr val="3C78D8"/>
          </a:solidFill>
          <a:ln cap="flat" cmpd="sng" w="19050">
            <a:solidFill>
              <a:srgbClr val="FDFDF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77" name="Google Shape;177;p26"/>
          <p:cNvSpPr/>
          <p:nvPr/>
        </p:nvSpPr>
        <p:spPr>
          <a:xfrm>
            <a:off x="3714400" y="903850"/>
            <a:ext cx="1717500" cy="1717500"/>
          </a:xfrm>
          <a:prstGeom prst="rect">
            <a:avLst/>
          </a:prstGeom>
          <a:solidFill>
            <a:srgbClr val="3C78D8"/>
          </a:solidFill>
          <a:ln cap="flat" cmpd="sng" w="19050">
            <a:solidFill>
              <a:srgbClr val="FDFDF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cxnSp>
        <p:nvCxnSpPr>
          <p:cNvPr id="178" name="Google Shape;178;p26"/>
          <p:cNvCxnSpPr/>
          <p:nvPr/>
        </p:nvCxnSpPr>
        <p:spPr>
          <a:xfrm>
            <a:off x="3614350" y="541400"/>
            <a:ext cx="5529600" cy="0"/>
          </a:xfrm>
          <a:prstGeom prst="straightConnector1">
            <a:avLst/>
          </a:prstGeom>
          <a:noFill/>
          <a:ln cap="flat" cmpd="sng" w="38100">
            <a:solidFill>
              <a:srgbClr val="1C3B6A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9" name="Google Shape;179;p26"/>
          <p:cNvSpPr txBox="1"/>
          <p:nvPr/>
        </p:nvSpPr>
        <p:spPr>
          <a:xfrm>
            <a:off x="3647225" y="18800"/>
            <a:ext cx="5517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Visualization for deep learning </a:t>
            </a:r>
            <a:r>
              <a:rPr lang="es" sz="17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/ </a:t>
            </a:r>
            <a:r>
              <a:rPr lang="es" sz="17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Mandatory Consideration</a:t>
            </a:r>
            <a:endParaRPr sz="1700">
              <a:solidFill>
                <a:srgbClr val="00000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80" name="Google Shape;180;p26"/>
          <p:cNvSpPr/>
          <p:nvPr/>
        </p:nvSpPr>
        <p:spPr>
          <a:xfrm>
            <a:off x="649100" y="903850"/>
            <a:ext cx="1717500" cy="1717500"/>
          </a:xfrm>
          <a:prstGeom prst="rect">
            <a:avLst/>
          </a:prstGeom>
          <a:solidFill>
            <a:srgbClr val="3C78D8"/>
          </a:solidFill>
          <a:ln cap="flat" cmpd="sng" w="19050">
            <a:solidFill>
              <a:srgbClr val="FDFDF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Limit of application</a:t>
            </a:r>
            <a:endParaRPr b="1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81" name="Google Shape;181;p26"/>
          <p:cNvSpPr/>
          <p:nvPr/>
        </p:nvSpPr>
        <p:spPr>
          <a:xfrm>
            <a:off x="3647250" y="836300"/>
            <a:ext cx="1717500" cy="1717500"/>
          </a:xfrm>
          <a:prstGeom prst="rect">
            <a:avLst/>
          </a:prstGeom>
          <a:solidFill>
            <a:srgbClr val="3C78D8"/>
          </a:solidFill>
          <a:ln cap="flat" cmpd="sng" w="19050">
            <a:solidFill>
              <a:srgbClr val="FDFDF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5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Customizability</a:t>
            </a:r>
            <a:endParaRPr b="1" sz="15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82" name="Google Shape;182;p26"/>
          <p:cNvSpPr/>
          <p:nvPr/>
        </p:nvSpPr>
        <p:spPr>
          <a:xfrm>
            <a:off x="6645400" y="836300"/>
            <a:ext cx="1717500" cy="1717500"/>
          </a:xfrm>
          <a:prstGeom prst="rect">
            <a:avLst/>
          </a:prstGeom>
          <a:solidFill>
            <a:srgbClr val="3C78D8"/>
          </a:solidFill>
          <a:ln cap="flat" cmpd="sng" w="19050">
            <a:solidFill>
              <a:srgbClr val="FDFDF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5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Re - usability</a:t>
            </a:r>
            <a:endParaRPr b="1" sz="15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83" name="Google Shape;183;p26"/>
          <p:cNvSpPr/>
          <p:nvPr/>
        </p:nvSpPr>
        <p:spPr>
          <a:xfrm>
            <a:off x="594125" y="836300"/>
            <a:ext cx="1717500" cy="1717500"/>
          </a:xfrm>
          <a:prstGeom prst="rect">
            <a:avLst/>
          </a:prstGeom>
          <a:solidFill>
            <a:srgbClr val="3C78D8"/>
          </a:solidFill>
          <a:ln cap="flat" cmpd="sng" w="19050">
            <a:solidFill>
              <a:srgbClr val="FDFDF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5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Limit of application</a:t>
            </a:r>
            <a:endParaRPr b="1" sz="15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84" name="Google Shape;184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85" name="Google Shape;185;p26"/>
          <p:cNvSpPr/>
          <p:nvPr/>
        </p:nvSpPr>
        <p:spPr>
          <a:xfrm>
            <a:off x="258088" y="3337125"/>
            <a:ext cx="2032500" cy="971100"/>
          </a:xfrm>
          <a:prstGeom prst="rect">
            <a:avLst/>
          </a:prstGeom>
          <a:solidFill>
            <a:srgbClr val="F9CB9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latin typeface="Saira Extra Condensed"/>
                <a:ea typeface="Saira Extra Condensed"/>
                <a:cs typeface="Saira Extra Condensed"/>
                <a:sym typeface="Saira Extra Condensed"/>
              </a:rPr>
              <a:t>VA Tasks</a:t>
            </a:r>
            <a:endParaRPr b="1" sz="1600">
              <a:latin typeface="Saira Extra Condensed"/>
              <a:ea typeface="Saira Extra Condensed"/>
              <a:cs typeface="Saira Extra Condensed"/>
              <a:sym typeface="Saira Extra Condensed"/>
            </a:endParaRPr>
          </a:p>
        </p:txBody>
      </p:sp>
      <p:sp>
        <p:nvSpPr>
          <p:cNvPr id="186" name="Google Shape;186;p26"/>
          <p:cNvSpPr/>
          <p:nvPr/>
        </p:nvSpPr>
        <p:spPr>
          <a:xfrm>
            <a:off x="2437263" y="3337125"/>
            <a:ext cx="2032500" cy="9711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latin typeface="Saira Extra Condensed"/>
                <a:ea typeface="Saira Extra Condensed"/>
                <a:cs typeface="Saira Extra Condensed"/>
                <a:sym typeface="Saira Extra Condensed"/>
              </a:rPr>
              <a:t>Analytics</a:t>
            </a:r>
            <a:endParaRPr b="1" sz="1600">
              <a:latin typeface="Saira Extra Condensed"/>
              <a:ea typeface="Saira Extra Condensed"/>
              <a:cs typeface="Saira Extra Condensed"/>
              <a:sym typeface="Saira Extra Condensed"/>
            </a:endParaRPr>
          </a:p>
        </p:txBody>
      </p:sp>
      <p:sp>
        <p:nvSpPr>
          <p:cNvPr id="187" name="Google Shape;187;p26"/>
          <p:cNvSpPr/>
          <p:nvPr/>
        </p:nvSpPr>
        <p:spPr>
          <a:xfrm>
            <a:off x="4616438" y="3337125"/>
            <a:ext cx="2032500" cy="971100"/>
          </a:xfrm>
          <a:prstGeom prst="rect">
            <a:avLst/>
          </a:prstGeom>
          <a:solidFill>
            <a:srgbClr val="D0E0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latin typeface="Saira Extra Condensed"/>
                <a:ea typeface="Saira Extra Condensed"/>
                <a:cs typeface="Saira Extra Condensed"/>
                <a:sym typeface="Saira Extra Condensed"/>
              </a:rPr>
              <a:t>Visualizations</a:t>
            </a:r>
            <a:endParaRPr b="1" sz="1600">
              <a:latin typeface="Saira Extra Condensed"/>
              <a:ea typeface="Saira Extra Condensed"/>
              <a:cs typeface="Saira Extra Condensed"/>
              <a:sym typeface="Saira Extra Condensed"/>
            </a:endParaRPr>
          </a:p>
        </p:txBody>
      </p:sp>
      <p:sp>
        <p:nvSpPr>
          <p:cNvPr id="188" name="Google Shape;188;p26"/>
          <p:cNvSpPr/>
          <p:nvPr/>
        </p:nvSpPr>
        <p:spPr>
          <a:xfrm>
            <a:off x="6721413" y="3337125"/>
            <a:ext cx="2032500" cy="9711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latin typeface="Saira Extra Condensed"/>
                <a:ea typeface="Saira Extra Condensed"/>
                <a:cs typeface="Saira Extra Condensed"/>
                <a:sym typeface="Saira Extra Condensed"/>
              </a:rPr>
              <a:t>Interactions</a:t>
            </a:r>
            <a:endParaRPr b="1" sz="1600">
              <a:latin typeface="Saira Extra Condensed"/>
              <a:ea typeface="Saira Extra Condensed"/>
              <a:cs typeface="Saira Extra Condensed"/>
              <a:sym typeface="Saira Extra Condensed"/>
            </a:endParaRPr>
          </a:p>
        </p:txBody>
      </p:sp>
      <p:cxnSp>
        <p:nvCxnSpPr>
          <p:cNvPr id="189" name="Google Shape;189;p26"/>
          <p:cNvCxnSpPr>
            <a:stCxn id="183" idx="3"/>
            <a:endCxn id="181" idx="1"/>
          </p:cNvCxnSpPr>
          <p:nvPr/>
        </p:nvCxnSpPr>
        <p:spPr>
          <a:xfrm>
            <a:off x="2311625" y="1695050"/>
            <a:ext cx="13356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0" name="Google Shape;190;p26"/>
          <p:cNvCxnSpPr/>
          <p:nvPr/>
        </p:nvCxnSpPr>
        <p:spPr>
          <a:xfrm>
            <a:off x="5392213" y="1695050"/>
            <a:ext cx="12807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1" name="Google Shape;191;p26"/>
          <p:cNvCxnSpPr>
            <a:stCxn id="188" idx="0"/>
            <a:endCxn id="185" idx="0"/>
          </p:cNvCxnSpPr>
          <p:nvPr/>
        </p:nvCxnSpPr>
        <p:spPr>
          <a:xfrm rot="5400000">
            <a:off x="4505763" y="105825"/>
            <a:ext cx="600" cy="6463200"/>
          </a:xfrm>
          <a:prstGeom prst="bentConnector3">
            <a:avLst>
              <a:gd fmla="val -39687500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2" name="Google Shape;192;p26"/>
          <p:cNvCxnSpPr>
            <a:stCxn id="186" idx="0"/>
            <a:endCxn id="187" idx="0"/>
          </p:cNvCxnSpPr>
          <p:nvPr/>
        </p:nvCxnSpPr>
        <p:spPr>
          <a:xfrm flipH="1" rot="-5400000">
            <a:off x="4542813" y="2247825"/>
            <a:ext cx="600" cy="2179200"/>
          </a:xfrm>
          <a:prstGeom prst="bentConnector3">
            <a:avLst>
              <a:gd fmla="val -39687500" name="adj1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3" name="Google Shape;193;p26"/>
          <p:cNvCxnSpPr/>
          <p:nvPr/>
        </p:nvCxnSpPr>
        <p:spPr>
          <a:xfrm>
            <a:off x="4506000" y="2573430"/>
            <a:ext cx="0" cy="5193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8" name="Google Shape;198;p27"/>
          <p:cNvCxnSpPr/>
          <p:nvPr/>
        </p:nvCxnSpPr>
        <p:spPr>
          <a:xfrm>
            <a:off x="3527475" y="541400"/>
            <a:ext cx="5616600" cy="0"/>
          </a:xfrm>
          <a:prstGeom prst="straightConnector1">
            <a:avLst/>
          </a:prstGeom>
          <a:noFill/>
          <a:ln cap="flat" cmpd="sng" w="38100">
            <a:solidFill>
              <a:srgbClr val="1C3B6A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9" name="Google Shape;199;p27"/>
          <p:cNvSpPr txBox="1"/>
          <p:nvPr/>
        </p:nvSpPr>
        <p:spPr>
          <a:xfrm>
            <a:off x="3788125" y="95000"/>
            <a:ext cx="5376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Visualization for deep learning </a:t>
            </a:r>
            <a:r>
              <a:rPr lang="es" sz="17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/ </a:t>
            </a:r>
            <a:r>
              <a:rPr lang="es" sz="17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Mandatory Consideration</a:t>
            </a:r>
            <a:endParaRPr sz="1700">
              <a:solidFill>
                <a:srgbClr val="00000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200" name="Google Shape;200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01" name="Google Shape;201;p27"/>
          <p:cNvSpPr/>
          <p:nvPr/>
        </p:nvSpPr>
        <p:spPr>
          <a:xfrm>
            <a:off x="335850" y="669325"/>
            <a:ext cx="2032500" cy="971100"/>
          </a:xfrm>
          <a:prstGeom prst="rect">
            <a:avLst/>
          </a:prstGeom>
          <a:solidFill>
            <a:srgbClr val="F9CB9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latin typeface="Saira Extra Condensed"/>
                <a:ea typeface="Saira Extra Condensed"/>
                <a:cs typeface="Saira Extra Condensed"/>
                <a:sym typeface="Saira Extra Condensed"/>
              </a:rPr>
              <a:t>VA Tasks</a:t>
            </a:r>
            <a:endParaRPr b="1" sz="1600">
              <a:latin typeface="Saira Extra Condensed"/>
              <a:ea typeface="Saira Extra Condensed"/>
              <a:cs typeface="Saira Extra Condensed"/>
              <a:sym typeface="Saira Extra Condensed"/>
            </a:endParaRPr>
          </a:p>
        </p:txBody>
      </p:sp>
      <p:sp>
        <p:nvSpPr>
          <p:cNvPr id="202" name="Google Shape;202;p27"/>
          <p:cNvSpPr/>
          <p:nvPr/>
        </p:nvSpPr>
        <p:spPr>
          <a:xfrm>
            <a:off x="335850" y="1791125"/>
            <a:ext cx="2032500" cy="9711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latin typeface="Saira Extra Condensed"/>
                <a:ea typeface="Saira Extra Condensed"/>
                <a:cs typeface="Saira Extra Condensed"/>
                <a:sym typeface="Saira Extra Condensed"/>
              </a:rPr>
              <a:t>Analytics</a:t>
            </a:r>
            <a:endParaRPr b="1" sz="1600">
              <a:latin typeface="Saira Extra Condensed"/>
              <a:ea typeface="Saira Extra Condensed"/>
              <a:cs typeface="Saira Extra Condensed"/>
              <a:sym typeface="Saira Extra Condensed"/>
            </a:endParaRPr>
          </a:p>
        </p:txBody>
      </p:sp>
      <p:sp>
        <p:nvSpPr>
          <p:cNvPr id="203" name="Google Shape;203;p27"/>
          <p:cNvSpPr/>
          <p:nvPr/>
        </p:nvSpPr>
        <p:spPr>
          <a:xfrm>
            <a:off x="335850" y="2912925"/>
            <a:ext cx="2032500" cy="971100"/>
          </a:xfrm>
          <a:prstGeom prst="rect">
            <a:avLst/>
          </a:prstGeom>
          <a:solidFill>
            <a:srgbClr val="D0E0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latin typeface="Saira Extra Condensed"/>
                <a:ea typeface="Saira Extra Condensed"/>
                <a:cs typeface="Saira Extra Condensed"/>
                <a:sym typeface="Saira Extra Condensed"/>
              </a:rPr>
              <a:t>Visualizations</a:t>
            </a:r>
            <a:endParaRPr b="1" sz="1600">
              <a:latin typeface="Saira Extra Condensed"/>
              <a:ea typeface="Saira Extra Condensed"/>
              <a:cs typeface="Saira Extra Condensed"/>
              <a:sym typeface="Saira Extra Condensed"/>
            </a:endParaRPr>
          </a:p>
        </p:txBody>
      </p:sp>
      <p:sp>
        <p:nvSpPr>
          <p:cNvPr id="204" name="Google Shape;204;p27"/>
          <p:cNvSpPr/>
          <p:nvPr/>
        </p:nvSpPr>
        <p:spPr>
          <a:xfrm>
            <a:off x="335850" y="4034725"/>
            <a:ext cx="2032500" cy="9711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latin typeface="Saira Extra Condensed"/>
                <a:ea typeface="Saira Extra Condensed"/>
                <a:cs typeface="Saira Extra Condensed"/>
                <a:sym typeface="Saira Extra Condensed"/>
              </a:rPr>
              <a:t>Interactions</a:t>
            </a:r>
            <a:endParaRPr b="1" sz="1600">
              <a:latin typeface="Saira Extra Condensed"/>
              <a:ea typeface="Saira Extra Condensed"/>
              <a:cs typeface="Saira Extra Condensed"/>
              <a:sym typeface="Saira Extra Condensed"/>
            </a:endParaRPr>
          </a:p>
        </p:txBody>
      </p:sp>
      <p:sp>
        <p:nvSpPr>
          <p:cNvPr id="205" name="Google Shape;205;p27"/>
          <p:cNvSpPr txBox="1"/>
          <p:nvPr/>
        </p:nvSpPr>
        <p:spPr>
          <a:xfrm>
            <a:off x="2644725" y="669325"/>
            <a:ext cx="4566900" cy="923400"/>
          </a:xfrm>
          <a:prstGeom prst="rect">
            <a:avLst/>
          </a:prstGeom>
          <a:noFill/>
          <a:ln cap="flat" cmpd="sng" w="2857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50">
                <a:solidFill>
                  <a:srgbClr val="212529"/>
                </a:solidFill>
              </a:rPr>
              <a:t>► </a:t>
            </a:r>
            <a:r>
              <a:rPr lang="es" sz="1200">
                <a:latin typeface="Roboto"/>
                <a:ea typeface="Roboto"/>
                <a:cs typeface="Roboto"/>
                <a:sym typeface="Roboto"/>
              </a:rPr>
              <a:t>Understanding the progression of a disease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50">
                <a:solidFill>
                  <a:srgbClr val="212529"/>
                </a:solidFill>
              </a:rPr>
              <a:t>► </a:t>
            </a:r>
            <a:r>
              <a:rPr lang="es" sz="1200">
                <a:latin typeface="Roboto"/>
                <a:ea typeface="Roboto"/>
                <a:cs typeface="Roboto"/>
                <a:sym typeface="Roboto"/>
              </a:rPr>
              <a:t>Identifying and exploring cohorts of interest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50">
                <a:solidFill>
                  <a:srgbClr val="212529"/>
                </a:solidFill>
              </a:rPr>
              <a:t>► </a:t>
            </a:r>
            <a:r>
              <a:rPr lang="es" sz="1200">
                <a:latin typeface="Roboto"/>
                <a:ea typeface="Roboto"/>
                <a:cs typeface="Roboto"/>
                <a:sym typeface="Roboto"/>
              </a:rPr>
              <a:t>Creating and interpreting prediction models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50">
                <a:solidFill>
                  <a:srgbClr val="212529"/>
                </a:solidFill>
              </a:rPr>
              <a:t>► </a:t>
            </a:r>
            <a:r>
              <a:rPr lang="es" sz="1200">
                <a:latin typeface="Roboto"/>
                <a:ea typeface="Roboto"/>
                <a:cs typeface="Roboto"/>
                <a:sym typeface="Roboto"/>
              </a:rPr>
              <a:t>Detecting adverse events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6" name="Google Shape;206;p27"/>
          <p:cNvSpPr txBox="1"/>
          <p:nvPr/>
        </p:nvSpPr>
        <p:spPr>
          <a:xfrm>
            <a:off x="2644725" y="1818725"/>
            <a:ext cx="4566900" cy="915900"/>
          </a:xfrm>
          <a:prstGeom prst="rect">
            <a:avLst/>
          </a:prstGeom>
          <a:noFill/>
          <a:ln cap="flat" cmpd="sng" w="2857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50">
                <a:solidFill>
                  <a:srgbClr val="212529"/>
                </a:solidFill>
              </a:rPr>
              <a:t>► </a:t>
            </a:r>
            <a:r>
              <a:rPr lang="es" sz="1200">
                <a:latin typeface="Roboto"/>
                <a:ea typeface="Roboto"/>
                <a:cs typeface="Roboto"/>
                <a:sym typeface="Roboto"/>
              </a:rPr>
              <a:t>Classification                  </a:t>
            </a:r>
            <a:r>
              <a:rPr lang="es" sz="1150">
                <a:solidFill>
                  <a:srgbClr val="212529"/>
                </a:solidFill>
              </a:rPr>
              <a:t>► Inference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50">
                <a:solidFill>
                  <a:srgbClr val="212529"/>
                </a:solidFill>
              </a:rPr>
              <a:t>► </a:t>
            </a:r>
            <a:r>
              <a:rPr lang="es" sz="1200">
                <a:latin typeface="Roboto"/>
                <a:ea typeface="Roboto"/>
                <a:cs typeface="Roboto"/>
                <a:sym typeface="Roboto"/>
              </a:rPr>
              <a:t>Clustering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50">
                <a:solidFill>
                  <a:srgbClr val="212529"/>
                </a:solidFill>
              </a:rPr>
              <a:t>► </a:t>
            </a:r>
            <a:r>
              <a:rPr lang="es" sz="1200">
                <a:latin typeface="Roboto"/>
                <a:ea typeface="Roboto"/>
                <a:cs typeface="Roboto"/>
                <a:sym typeface="Roboto"/>
              </a:rPr>
              <a:t>Pattern Discovery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50">
                <a:solidFill>
                  <a:srgbClr val="212529"/>
                </a:solidFill>
              </a:rPr>
              <a:t>► Regression</a:t>
            </a:r>
            <a:endParaRPr sz="1150">
              <a:solidFill>
                <a:srgbClr val="212529"/>
              </a:solidFill>
            </a:endParaRPr>
          </a:p>
        </p:txBody>
      </p:sp>
      <p:sp>
        <p:nvSpPr>
          <p:cNvPr id="207" name="Google Shape;207;p27"/>
          <p:cNvSpPr txBox="1"/>
          <p:nvPr/>
        </p:nvSpPr>
        <p:spPr>
          <a:xfrm>
            <a:off x="2644725" y="2960625"/>
            <a:ext cx="4566900" cy="915900"/>
          </a:xfrm>
          <a:prstGeom prst="rect">
            <a:avLst/>
          </a:prstGeom>
          <a:noFill/>
          <a:ln cap="flat" cmpd="sng" w="2857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50">
                <a:solidFill>
                  <a:srgbClr val="212529"/>
                </a:solidFill>
              </a:rPr>
              <a:t>► </a:t>
            </a:r>
            <a:r>
              <a:rPr lang="es" sz="1200">
                <a:latin typeface="Roboto"/>
                <a:ea typeface="Roboto"/>
                <a:cs typeface="Roboto"/>
                <a:sym typeface="Roboto"/>
              </a:rPr>
              <a:t>Relationship - based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50">
                <a:solidFill>
                  <a:srgbClr val="212529"/>
                </a:solidFill>
              </a:rPr>
              <a:t>► </a:t>
            </a:r>
            <a:r>
              <a:rPr lang="es" sz="1200">
                <a:latin typeface="Roboto"/>
                <a:ea typeface="Roboto"/>
                <a:cs typeface="Roboto"/>
                <a:sym typeface="Roboto"/>
              </a:rPr>
              <a:t>Hierarchy - based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50">
                <a:solidFill>
                  <a:srgbClr val="212529"/>
                </a:solidFill>
              </a:rPr>
              <a:t>► </a:t>
            </a:r>
            <a:r>
              <a:rPr lang="es" sz="1200">
                <a:latin typeface="Roboto"/>
                <a:ea typeface="Roboto"/>
                <a:cs typeface="Roboto"/>
                <a:sym typeface="Roboto"/>
              </a:rPr>
              <a:t>Flow - based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50">
                <a:solidFill>
                  <a:srgbClr val="212529"/>
                </a:solidFill>
              </a:rPr>
              <a:t>► Time - based</a:t>
            </a:r>
            <a:endParaRPr sz="1150">
              <a:solidFill>
                <a:srgbClr val="212529"/>
              </a:solidFill>
            </a:endParaRPr>
          </a:p>
        </p:txBody>
      </p:sp>
      <p:sp>
        <p:nvSpPr>
          <p:cNvPr id="208" name="Google Shape;208;p27"/>
          <p:cNvSpPr txBox="1"/>
          <p:nvPr/>
        </p:nvSpPr>
        <p:spPr>
          <a:xfrm>
            <a:off x="2644725" y="4011950"/>
            <a:ext cx="4566900" cy="915900"/>
          </a:xfrm>
          <a:prstGeom prst="rect">
            <a:avLst/>
          </a:prstGeom>
          <a:noFill/>
          <a:ln cap="flat" cmpd="sng" w="2857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50">
                <a:solidFill>
                  <a:srgbClr val="212529"/>
                </a:solidFill>
              </a:rPr>
              <a:t>► </a:t>
            </a:r>
            <a:r>
              <a:rPr lang="es" sz="1200">
                <a:latin typeface="Roboto"/>
                <a:ea typeface="Roboto"/>
                <a:cs typeface="Roboto"/>
                <a:sym typeface="Roboto"/>
              </a:rPr>
              <a:t>Arranging     </a:t>
            </a:r>
            <a:r>
              <a:rPr lang="es" sz="1150">
                <a:solidFill>
                  <a:srgbClr val="212529"/>
                </a:solidFill>
              </a:rPr>
              <a:t>► </a:t>
            </a:r>
            <a:r>
              <a:rPr lang="e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Searching                      </a:t>
            </a:r>
            <a:r>
              <a:rPr lang="es" sz="1150">
                <a:solidFill>
                  <a:srgbClr val="212529"/>
                </a:solidFill>
              </a:rPr>
              <a:t>► </a:t>
            </a:r>
            <a:r>
              <a:rPr lang="e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Inserting/Removing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50">
                <a:solidFill>
                  <a:srgbClr val="212529"/>
                </a:solidFill>
              </a:rPr>
              <a:t>► </a:t>
            </a:r>
            <a:r>
              <a:rPr lang="es" sz="1200">
                <a:latin typeface="Roboto"/>
                <a:ea typeface="Roboto"/>
                <a:cs typeface="Roboto"/>
                <a:sym typeface="Roboto"/>
              </a:rPr>
              <a:t>Comparing   </a:t>
            </a:r>
            <a:r>
              <a:rPr lang="es" sz="1150">
                <a:solidFill>
                  <a:srgbClr val="212529"/>
                </a:solidFill>
              </a:rPr>
              <a:t>► </a:t>
            </a:r>
            <a:r>
              <a:rPr lang="e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Transforming                </a:t>
            </a:r>
            <a:r>
              <a:rPr lang="es" sz="1150">
                <a:solidFill>
                  <a:srgbClr val="212529"/>
                </a:solidFill>
              </a:rPr>
              <a:t>► </a:t>
            </a:r>
            <a:r>
              <a:rPr lang="e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Linking/Unlinking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50">
                <a:solidFill>
                  <a:srgbClr val="212529"/>
                </a:solidFill>
              </a:rPr>
              <a:t>► </a:t>
            </a:r>
            <a:r>
              <a:rPr lang="es" sz="1200">
                <a:latin typeface="Roboto"/>
                <a:ea typeface="Roboto"/>
                <a:cs typeface="Roboto"/>
                <a:sym typeface="Roboto"/>
              </a:rPr>
              <a:t>Drilling          </a:t>
            </a:r>
            <a:r>
              <a:rPr lang="es" sz="1150">
                <a:solidFill>
                  <a:srgbClr val="212529"/>
                </a:solidFill>
              </a:rPr>
              <a:t>► </a:t>
            </a:r>
            <a:r>
              <a:rPr lang="e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Animating/Freezing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50">
                <a:solidFill>
                  <a:srgbClr val="212529"/>
                </a:solidFill>
              </a:rPr>
              <a:t>► Filtering        </a:t>
            </a:r>
            <a:r>
              <a:rPr lang="es" sz="1150">
                <a:solidFill>
                  <a:srgbClr val="212529"/>
                </a:solidFill>
              </a:rPr>
              <a:t>► Collapsing/Expanding</a:t>
            </a:r>
            <a:endParaRPr sz="1150">
              <a:solidFill>
                <a:srgbClr val="212529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8"/>
          <p:cNvSpPr/>
          <p:nvPr/>
        </p:nvSpPr>
        <p:spPr>
          <a:xfrm>
            <a:off x="1956788" y="1273698"/>
            <a:ext cx="6272400" cy="2580600"/>
          </a:xfrm>
          <a:prstGeom prst="rect">
            <a:avLst/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14" name="Google Shape;214;p28"/>
          <p:cNvCxnSpPr/>
          <p:nvPr/>
        </p:nvCxnSpPr>
        <p:spPr>
          <a:xfrm>
            <a:off x="5265125" y="541400"/>
            <a:ext cx="3879000" cy="0"/>
          </a:xfrm>
          <a:prstGeom prst="straightConnector1">
            <a:avLst/>
          </a:prstGeom>
          <a:noFill/>
          <a:ln cap="flat" cmpd="sng" w="38100">
            <a:solidFill>
              <a:srgbClr val="1C3B6A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5" name="Google Shape;215;p28"/>
          <p:cNvSpPr txBox="1"/>
          <p:nvPr/>
        </p:nvSpPr>
        <p:spPr>
          <a:xfrm>
            <a:off x="5226375" y="95000"/>
            <a:ext cx="39177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Visualization for deep learning </a:t>
            </a:r>
            <a:r>
              <a:rPr lang="es" sz="17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/ </a:t>
            </a:r>
            <a:r>
              <a:rPr lang="es" sz="17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Application</a:t>
            </a:r>
            <a:endParaRPr sz="1700">
              <a:solidFill>
                <a:srgbClr val="00000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216" name="Google Shape;216;p28"/>
          <p:cNvSpPr/>
          <p:nvPr/>
        </p:nvSpPr>
        <p:spPr>
          <a:xfrm>
            <a:off x="914813" y="1265850"/>
            <a:ext cx="925800" cy="26118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28"/>
          <p:cNvSpPr txBox="1"/>
          <p:nvPr/>
        </p:nvSpPr>
        <p:spPr>
          <a:xfrm rot="-5400000">
            <a:off x="87413" y="2301665"/>
            <a:ext cx="25806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300">
                <a:solidFill>
                  <a:srgbClr val="F5F5F5"/>
                </a:solidFill>
                <a:latin typeface="Roboto"/>
                <a:ea typeface="Roboto"/>
                <a:cs typeface="Roboto"/>
                <a:sym typeface="Roboto"/>
              </a:rPr>
              <a:t>Application</a:t>
            </a:r>
            <a:endParaRPr b="1" sz="2300">
              <a:solidFill>
                <a:srgbClr val="F5F5F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8" name="Google Shape;218;p28"/>
          <p:cNvSpPr txBox="1"/>
          <p:nvPr/>
        </p:nvSpPr>
        <p:spPr>
          <a:xfrm>
            <a:off x="1940686" y="1537800"/>
            <a:ext cx="62724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F5F5F5"/>
                </a:solidFill>
                <a:latin typeface="Roboto"/>
                <a:ea typeface="Roboto"/>
                <a:cs typeface="Roboto"/>
                <a:sym typeface="Roboto"/>
              </a:rPr>
              <a:t>&gt; 머신러닝 모형, 시각화 모형 일체화 진행</a:t>
            </a:r>
            <a:endParaRPr b="1">
              <a:solidFill>
                <a:srgbClr val="F5F5F5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5F5F5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F5F5F5"/>
                </a:solidFill>
                <a:latin typeface="Roboto"/>
                <a:ea typeface="Roboto"/>
                <a:cs typeface="Roboto"/>
                <a:sym typeface="Roboto"/>
              </a:rPr>
              <a:t>&gt; 사용편의성 증대를 위해 모형설계 및 구축 시각화</a:t>
            </a:r>
            <a:endParaRPr b="1">
              <a:solidFill>
                <a:srgbClr val="F5F5F5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5F5F5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F5F5F5"/>
                </a:solidFill>
                <a:latin typeface="Roboto"/>
                <a:ea typeface="Roboto"/>
                <a:cs typeface="Roboto"/>
                <a:sym typeface="Roboto"/>
              </a:rPr>
              <a:t>&gt; 환자별 history 및 risk prediction 시각화 통해 맞춤형 진단 진행</a:t>
            </a:r>
            <a:endParaRPr b="1">
              <a:solidFill>
                <a:srgbClr val="F5F5F5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5F5F5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F5F5F5"/>
                </a:solidFill>
                <a:latin typeface="Roboto"/>
                <a:ea typeface="Roboto"/>
                <a:cs typeface="Roboto"/>
                <a:sym typeface="Roboto"/>
              </a:rPr>
              <a:t>&gt; Covariate 별 risk에 따라 환자의 risk assessment 진행, 상대 위험도 보여줌</a:t>
            </a:r>
            <a:endParaRPr b="1">
              <a:solidFill>
                <a:srgbClr val="F5F5F5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5F5F5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F5F5F5"/>
                </a:solidFill>
                <a:latin typeface="Roboto"/>
                <a:ea typeface="Roboto"/>
                <a:cs typeface="Roboto"/>
                <a:sym typeface="Roboto"/>
              </a:rPr>
              <a:t>&gt; CRDW에 내장하여 실시간 분석 진행</a:t>
            </a:r>
            <a:endParaRPr b="1">
              <a:solidFill>
                <a:srgbClr val="F5F5F5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5F5F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9" name="Google Shape;219;p28"/>
          <p:cNvSpPr txBox="1"/>
          <p:nvPr/>
        </p:nvSpPr>
        <p:spPr>
          <a:xfrm>
            <a:off x="368400" y="4189500"/>
            <a:ext cx="8698800" cy="5541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s" sz="1200">
                <a:latin typeface="Roboto"/>
                <a:ea typeface="Roboto"/>
                <a:cs typeface="Roboto"/>
                <a:sym typeface="Roboto"/>
              </a:rPr>
              <a:t>&gt; 어떤 결과를 임상의에게 보여줄 것인가에 따라(clinical decision) 머신러닝 모형의 구축 방향이 달라질 것으로 사료됨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s" sz="1200">
                <a:latin typeface="Roboto"/>
                <a:ea typeface="Roboto"/>
                <a:cs typeface="Roboto"/>
                <a:sym typeface="Roboto"/>
              </a:rPr>
              <a:t>&gt; 따라서 모형 개발 이전, visualization category에 대해서 논의 필요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9"/>
          <p:cNvSpPr txBox="1"/>
          <p:nvPr>
            <p:ph type="title"/>
          </p:nvPr>
        </p:nvSpPr>
        <p:spPr>
          <a:xfrm>
            <a:off x="180000" y="2056650"/>
            <a:ext cx="878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3400"/>
              <a:t>Thank you</a:t>
            </a:r>
            <a:endParaRPr sz="34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180000" y="223400"/>
            <a:ext cx="878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3400"/>
              <a:t>Index</a:t>
            </a:r>
            <a:endParaRPr sz="3400"/>
          </a:p>
        </p:txBody>
      </p:sp>
      <p:sp>
        <p:nvSpPr>
          <p:cNvPr id="62" name="Google Shape;62;p14"/>
          <p:cNvSpPr txBox="1"/>
          <p:nvPr>
            <p:ph type="title"/>
          </p:nvPr>
        </p:nvSpPr>
        <p:spPr>
          <a:xfrm>
            <a:off x="332400" y="1483900"/>
            <a:ext cx="8784000" cy="270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lang="es" sz="2200"/>
              <a:t>Literature Review</a:t>
            </a:r>
            <a:endParaRPr sz="2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lang="es" sz="2200"/>
              <a:t>Mandatory Consideration</a:t>
            </a:r>
            <a:endParaRPr sz="2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lang="es" sz="2200"/>
              <a:t>Application</a:t>
            </a:r>
            <a:endParaRPr sz="2200"/>
          </a:p>
        </p:txBody>
      </p:sp>
      <p:sp>
        <p:nvSpPr>
          <p:cNvPr id="63" name="Google Shape;63;p1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4700" y="1189351"/>
            <a:ext cx="6654299" cy="1382404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69" name="Google Shape;69;p15"/>
          <p:cNvCxnSpPr/>
          <p:nvPr/>
        </p:nvCxnSpPr>
        <p:spPr>
          <a:xfrm>
            <a:off x="5265125" y="541400"/>
            <a:ext cx="3879000" cy="0"/>
          </a:xfrm>
          <a:prstGeom prst="straightConnector1">
            <a:avLst/>
          </a:prstGeom>
          <a:noFill/>
          <a:ln cap="flat" cmpd="sng" w="38100">
            <a:solidFill>
              <a:srgbClr val="1C3B6A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" name="Google Shape;70;p15"/>
          <p:cNvSpPr txBox="1"/>
          <p:nvPr/>
        </p:nvSpPr>
        <p:spPr>
          <a:xfrm>
            <a:off x="5573225" y="95000"/>
            <a:ext cx="35709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Visualization for </a:t>
            </a:r>
            <a:r>
              <a:rPr lang="es" sz="17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deep learning</a:t>
            </a:r>
            <a:r>
              <a:rPr lang="es" sz="17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 </a:t>
            </a:r>
            <a:r>
              <a:rPr lang="es" sz="17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/ Review</a:t>
            </a:r>
            <a:endParaRPr sz="1700">
              <a:solidFill>
                <a:srgbClr val="00000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71" name="Google Shape;71;p15"/>
          <p:cNvSpPr txBox="1"/>
          <p:nvPr/>
        </p:nvSpPr>
        <p:spPr>
          <a:xfrm>
            <a:off x="1244700" y="2771750"/>
            <a:ext cx="6654300" cy="3693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s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Topic </a:t>
            </a:r>
            <a:r>
              <a:rPr lang="es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: </a:t>
            </a:r>
            <a:r>
              <a:rPr lang="es" sz="1200">
                <a:latin typeface="Roboto"/>
                <a:ea typeface="Roboto"/>
                <a:cs typeface="Roboto"/>
                <a:sym typeface="Roboto"/>
              </a:rPr>
              <a:t>해석 가능한 대화형 인공지능 (XAI)을 활용한 시각적 분석 도구 개발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2" name="Google Shape;72;p15"/>
          <p:cNvSpPr txBox="1"/>
          <p:nvPr/>
        </p:nvSpPr>
        <p:spPr>
          <a:xfrm>
            <a:off x="1244850" y="3710850"/>
            <a:ext cx="6654300" cy="3693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Outcomes</a:t>
            </a:r>
            <a:r>
              <a:rPr lang="es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: Vis</a:t>
            </a:r>
            <a:r>
              <a:rPr lang="es" sz="1200">
                <a:latin typeface="Roboto"/>
                <a:ea typeface="Roboto"/>
                <a:cs typeface="Roboto"/>
                <a:sym typeface="Roboto"/>
              </a:rPr>
              <a:t>ualization overview for EMR patients (demographic, risk assessment)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3" name="Google Shape;73;p15"/>
          <p:cNvSpPr txBox="1"/>
          <p:nvPr/>
        </p:nvSpPr>
        <p:spPr>
          <a:xfrm>
            <a:off x="1244850" y="4166625"/>
            <a:ext cx="6654300" cy="3693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Data Source</a:t>
            </a:r>
            <a:r>
              <a:rPr lang="es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:  </a:t>
            </a:r>
            <a:r>
              <a:rPr lang="es" sz="1200">
                <a:latin typeface="Roboto"/>
                <a:ea typeface="Roboto"/>
                <a:cs typeface="Roboto"/>
                <a:sym typeface="Roboto"/>
              </a:rPr>
              <a:t>HIRA-NPS (heart failure and cataract symptoms)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4" name="Google Shape;74;p15"/>
          <p:cNvSpPr txBox="1"/>
          <p:nvPr/>
        </p:nvSpPr>
        <p:spPr>
          <a:xfrm>
            <a:off x="1244700" y="3241300"/>
            <a:ext cx="6654300" cy="3693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latin typeface="Roboto"/>
                <a:ea typeface="Roboto"/>
                <a:cs typeface="Roboto"/>
                <a:sym typeface="Roboto"/>
              </a:rPr>
              <a:t>Method</a:t>
            </a:r>
            <a:r>
              <a:rPr lang="es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: </a:t>
            </a:r>
            <a:r>
              <a:rPr lang="es" sz="1200">
                <a:latin typeface="Roboto"/>
                <a:ea typeface="Roboto"/>
                <a:cs typeface="Roboto"/>
                <a:sym typeface="Roboto"/>
              </a:rPr>
              <a:t>R</a:t>
            </a:r>
            <a:r>
              <a:rPr lang="es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ecurrent neural network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5" name="Google Shape;75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76" name="Google Shape;76;p15"/>
          <p:cNvSpPr txBox="1"/>
          <p:nvPr/>
        </p:nvSpPr>
        <p:spPr>
          <a:xfrm>
            <a:off x="1244850" y="4835700"/>
            <a:ext cx="3000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chemeClr val="dk1"/>
                </a:solidFill>
              </a:rPr>
              <a:t>XAI = eXplainable Artificial Intelligence</a:t>
            </a:r>
            <a:endParaRPr sz="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800" y="1129475"/>
            <a:ext cx="5835801" cy="288455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82" name="Google Shape;82;p16"/>
          <p:cNvCxnSpPr/>
          <p:nvPr/>
        </p:nvCxnSpPr>
        <p:spPr>
          <a:xfrm>
            <a:off x="5265125" y="541400"/>
            <a:ext cx="3879000" cy="0"/>
          </a:xfrm>
          <a:prstGeom prst="straightConnector1">
            <a:avLst/>
          </a:prstGeom>
          <a:noFill/>
          <a:ln cap="flat" cmpd="sng" w="38100">
            <a:solidFill>
              <a:srgbClr val="1C3B6A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3" name="Google Shape;83;p16"/>
          <p:cNvSpPr txBox="1"/>
          <p:nvPr/>
        </p:nvSpPr>
        <p:spPr>
          <a:xfrm>
            <a:off x="5573225" y="95000"/>
            <a:ext cx="35709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Visualization for deep learning </a:t>
            </a:r>
            <a:r>
              <a:rPr lang="es" sz="17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/ Review</a:t>
            </a:r>
            <a:endParaRPr sz="1700">
              <a:solidFill>
                <a:srgbClr val="00000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84" name="Google Shape;84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85" name="Google Shape;85;p16"/>
          <p:cNvSpPr txBox="1"/>
          <p:nvPr/>
        </p:nvSpPr>
        <p:spPr>
          <a:xfrm>
            <a:off x="6071775" y="1161688"/>
            <a:ext cx="2883300" cy="5541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s" sz="1200">
                <a:latin typeface="Roboto"/>
                <a:ea typeface="Roboto"/>
                <a:cs typeface="Roboto"/>
                <a:sym typeface="Roboto"/>
              </a:rPr>
              <a:t>Model</a:t>
            </a:r>
            <a:r>
              <a:rPr lang="es" sz="1200">
                <a:latin typeface="Roboto"/>
                <a:ea typeface="Roboto"/>
                <a:cs typeface="Roboto"/>
                <a:sym typeface="Roboto"/>
              </a:rPr>
              <a:t>: RetainEX (Interactive temporal attention model)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" name="Google Shape;86;p16"/>
          <p:cNvSpPr txBox="1"/>
          <p:nvPr/>
        </p:nvSpPr>
        <p:spPr>
          <a:xfrm>
            <a:off x="6071775" y="1832988"/>
            <a:ext cx="2883300" cy="14775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s" sz="1200">
                <a:latin typeface="Roboto"/>
                <a:ea typeface="Roboto"/>
                <a:cs typeface="Roboto"/>
                <a:sym typeface="Roboto"/>
              </a:rPr>
              <a:t>Learning to diagnose(L2D)</a:t>
            </a:r>
            <a:r>
              <a:rPr lang="es" sz="1200">
                <a:latin typeface="Roboto"/>
                <a:ea typeface="Roboto"/>
                <a:cs typeface="Roboto"/>
                <a:sym typeface="Roboto"/>
              </a:rPr>
              <a:t>를 활용하여 </a:t>
            </a:r>
            <a:r>
              <a:rPr b="1" lang="es" sz="1200">
                <a:latin typeface="Roboto"/>
                <a:ea typeface="Roboto"/>
                <a:cs typeface="Roboto"/>
                <a:sym typeface="Roboto"/>
              </a:rPr>
              <a:t>sequential data</a:t>
            </a:r>
            <a:r>
              <a:rPr lang="es" sz="1200">
                <a:latin typeface="Roboto"/>
                <a:ea typeface="Roboto"/>
                <a:cs typeface="Roboto"/>
                <a:sym typeface="Roboto"/>
              </a:rPr>
              <a:t> 예측하는 모형 바탕으로 구성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200">
                <a:latin typeface="Roboto"/>
                <a:ea typeface="Roboto"/>
                <a:cs typeface="Roboto"/>
                <a:sym typeface="Roboto"/>
              </a:rPr>
              <a:t>Patient history 별 prediction 진행하며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200">
                <a:latin typeface="Roboto"/>
                <a:ea typeface="Roboto"/>
                <a:cs typeface="Roboto"/>
                <a:sym typeface="Roboto"/>
              </a:rPr>
              <a:t>각 그룹은 t-SNE 통해서 clustering 진행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650" y="844288"/>
            <a:ext cx="5767849" cy="3715712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92" name="Google Shape;92;p17"/>
          <p:cNvCxnSpPr/>
          <p:nvPr/>
        </p:nvCxnSpPr>
        <p:spPr>
          <a:xfrm>
            <a:off x="5265125" y="541400"/>
            <a:ext cx="3879000" cy="0"/>
          </a:xfrm>
          <a:prstGeom prst="straightConnector1">
            <a:avLst/>
          </a:prstGeom>
          <a:noFill/>
          <a:ln cap="flat" cmpd="sng" w="38100">
            <a:solidFill>
              <a:srgbClr val="1C3B6A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3" name="Google Shape;93;p17"/>
          <p:cNvSpPr txBox="1"/>
          <p:nvPr/>
        </p:nvSpPr>
        <p:spPr>
          <a:xfrm>
            <a:off x="5573225" y="95000"/>
            <a:ext cx="35709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Visualization for deep learning </a:t>
            </a:r>
            <a:r>
              <a:rPr lang="es" sz="17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/ Review</a:t>
            </a:r>
            <a:endParaRPr sz="1700">
              <a:solidFill>
                <a:srgbClr val="00000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94" name="Google Shape;94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95" name="Google Shape;95;p17"/>
          <p:cNvSpPr txBox="1"/>
          <p:nvPr/>
        </p:nvSpPr>
        <p:spPr>
          <a:xfrm>
            <a:off x="6137850" y="1963400"/>
            <a:ext cx="2883300" cy="14775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s" sz="1200">
                <a:latin typeface="Roboto"/>
                <a:ea typeface="Roboto"/>
                <a:cs typeface="Roboto"/>
                <a:sym typeface="Roboto"/>
              </a:rPr>
              <a:t>Overview: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200">
                <a:latin typeface="Roboto"/>
                <a:ea typeface="Roboto"/>
                <a:cs typeface="Roboto"/>
                <a:sym typeface="Roboto"/>
              </a:rPr>
              <a:t>환자별 risk assessment weighting을 통해 위험 분위 표시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200">
                <a:latin typeface="Roboto"/>
                <a:ea typeface="Roboto"/>
                <a:cs typeface="Roboto"/>
                <a:sym typeface="Roboto"/>
              </a:rPr>
              <a:t>Demographic visualization 을 통해 selection한 환자의 상태 파악 가능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100" y="1032525"/>
            <a:ext cx="5680175" cy="3333701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101" name="Google Shape;101;p18"/>
          <p:cNvCxnSpPr/>
          <p:nvPr/>
        </p:nvCxnSpPr>
        <p:spPr>
          <a:xfrm>
            <a:off x="5265125" y="541400"/>
            <a:ext cx="3879000" cy="0"/>
          </a:xfrm>
          <a:prstGeom prst="straightConnector1">
            <a:avLst/>
          </a:prstGeom>
          <a:noFill/>
          <a:ln cap="flat" cmpd="sng" w="38100">
            <a:solidFill>
              <a:srgbClr val="1C3B6A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2" name="Google Shape;102;p18"/>
          <p:cNvSpPr txBox="1"/>
          <p:nvPr/>
        </p:nvSpPr>
        <p:spPr>
          <a:xfrm>
            <a:off x="5573225" y="95000"/>
            <a:ext cx="35709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Visualization for deep learning </a:t>
            </a:r>
            <a:r>
              <a:rPr lang="es" sz="17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/ Review</a:t>
            </a:r>
            <a:endParaRPr sz="1700">
              <a:solidFill>
                <a:srgbClr val="00000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03" name="Google Shape;103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04" name="Google Shape;104;p18"/>
          <p:cNvSpPr txBox="1"/>
          <p:nvPr/>
        </p:nvSpPr>
        <p:spPr>
          <a:xfrm>
            <a:off x="6055075" y="1963400"/>
            <a:ext cx="2966100" cy="14775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s" sz="1200">
                <a:latin typeface="Roboto"/>
                <a:ea typeface="Roboto"/>
                <a:cs typeface="Roboto"/>
                <a:sym typeface="Roboto"/>
              </a:rPr>
              <a:t>Overview: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200">
                <a:latin typeface="Roboto"/>
                <a:ea typeface="Roboto"/>
                <a:cs typeface="Roboto"/>
                <a:sym typeface="Roboto"/>
              </a:rPr>
              <a:t>모형의 학습정도를 환자별로 보여주며, 모형에서 risk weight가 높은 covariate을  visualization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4850" y="722548"/>
            <a:ext cx="6654298" cy="221029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0" name="Google Shape;110;p19"/>
          <p:cNvCxnSpPr/>
          <p:nvPr/>
        </p:nvCxnSpPr>
        <p:spPr>
          <a:xfrm>
            <a:off x="5265125" y="541400"/>
            <a:ext cx="3879000" cy="0"/>
          </a:xfrm>
          <a:prstGeom prst="straightConnector1">
            <a:avLst/>
          </a:prstGeom>
          <a:noFill/>
          <a:ln cap="flat" cmpd="sng" w="38100">
            <a:solidFill>
              <a:srgbClr val="1C3B6A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1" name="Google Shape;111;p19"/>
          <p:cNvSpPr txBox="1"/>
          <p:nvPr/>
        </p:nvSpPr>
        <p:spPr>
          <a:xfrm>
            <a:off x="5573225" y="95000"/>
            <a:ext cx="35709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Visualization for deep learning </a:t>
            </a:r>
            <a:r>
              <a:rPr lang="es" sz="17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/ Review</a:t>
            </a:r>
            <a:endParaRPr sz="1700">
              <a:solidFill>
                <a:srgbClr val="00000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12" name="Google Shape;112;p19"/>
          <p:cNvSpPr txBox="1"/>
          <p:nvPr/>
        </p:nvSpPr>
        <p:spPr>
          <a:xfrm>
            <a:off x="1244775" y="3114000"/>
            <a:ext cx="6654300" cy="3693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s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Topic </a:t>
            </a:r>
            <a:r>
              <a:rPr lang="es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:  </a:t>
            </a:r>
            <a:r>
              <a:rPr lang="es" sz="1200">
                <a:latin typeface="Roboto"/>
                <a:ea typeface="Roboto"/>
                <a:cs typeface="Roboto"/>
                <a:sym typeface="Roboto"/>
              </a:rPr>
              <a:t>To enhance patient-provider communication around CVH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" name="Google Shape;113;p19"/>
          <p:cNvSpPr txBox="1"/>
          <p:nvPr/>
        </p:nvSpPr>
        <p:spPr>
          <a:xfrm>
            <a:off x="1244925" y="4053100"/>
            <a:ext cx="6654300" cy="3693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Outcomes</a:t>
            </a:r>
            <a:r>
              <a:rPr lang="es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: </a:t>
            </a:r>
            <a:r>
              <a:rPr lang="es" sz="1200">
                <a:latin typeface="Roboto"/>
                <a:ea typeface="Roboto"/>
                <a:cs typeface="Roboto"/>
                <a:sym typeface="Roboto"/>
              </a:rPr>
              <a:t>clinical decision support tool overview and Alert tracking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4" name="Google Shape;114;p19"/>
          <p:cNvSpPr txBox="1"/>
          <p:nvPr/>
        </p:nvSpPr>
        <p:spPr>
          <a:xfrm>
            <a:off x="1244925" y="4508875"/>
            <a:ext cx="6654300" cy="3693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Data Source</a:t>
            </a:r>
            <a:r>
              <a:rPr lang="es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:  Ohio state university Wexner medical c</a:t>
            </a:r>
            <a:r>
              <a:rPr lang="es" sz="1200">
                <a:latin typeface="Roboto"/>
                <a:ea typeface="Roboto"/>
                <a:cs typeface="Roboto"/>
                <a:sym typeface="Roboto"/>
              </a:rPr>
              <a:t>enter</a:t>
            </a:r>
            <a:r>
              <a:rPr lang="es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s" sz="1200">
                <a:latin typeface="Roboto"/>
                <a:ea typeface="Roboto"/>
                <a:cs typeface="Roboto"/>
                <a:sym typeface="Roboto"/>
              </a:rPr>
              <a:t>EDW (PHR, EHR)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5" name="Google Shape;115;p19"/>
          <p:cNvSpPr txBox="1"/>
          <p:nvPr/>
        </p:nvSpPr>
        <p:spPr>
          <a:xfrm>
            <a:off x="1244775" y="3583550"/>
            <a:ext cx="6654300" cy="3693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latin typeface="Roboto"/>
                <a:ea typeface="Roboto"/>
                <a:cs typeface="Roboto"/>
                <a:sym typeface="Roboto"/>
              </a:rPr>
              <a:t>Method</a:t>
            </a:r>
            <a:r>
              <a:rPr lang="es" sz="1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: R</a:t>
            </a:r>
            <a:r>
              <a:rPr lang="es" sz="1200">
                <a:latin typeface="Roboto"/>
                <a:ea typeface="Roboto"/>
                <a:cs typeface="Roboto"/>
                <a:sym typeface="Roboto"/>
              </a:rPr>
              <a:t>isk Calculation Algorithm using independent engine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6" name="Google Shape;116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075" y="834275"/>
            <a:ext cx="5311926" cy="2972426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22" name="Google Shape;122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66525" y="834275"/>
            <a:ext cx="2473407" cy="2972426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123" name="Google Shape;123;p20"/>
          <p:cNvCxnSpPr/>
          <p:nvPr/>
        </p:nvCxnSpPr>
        <p:spPr>
          <a:xfrm>
            <a:off x="5265125" y="541400"/>
            <a:ext cx="3879000" cy="0"/>
          </a:xfrm>
          <a:prstGeom prst="straightConnector1">
            <a:avLst/>
          </a:prstGeom>
          <a:noFill/>
          <a:ln cap="flat" cmpd="sng" w="38100">
            <a:solidFill>
              <a:srgbClr val="1C3B6A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4" name="Google Shape;124;p20"/>
          <p:cNvSpPr txBox="1"/>
          <p:nvPr/>
        </p:nvSpPr>
        <p:spPr>
          <a:xfrm>
            <a:off x="5573225" y="95000"/>
            <a:ext cx="35709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Visualization for deep learning </a:t>
            </a:r>
            <a:r>
              <a:rPr lang="es" sz="17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/ Review</a:t>
            </a:r>
            <a:endParaRPr sz="1700">
              <a:solidFill>
                <a:srgbClr val="00000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25" name="Google Shape;125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26" name="Google Shape;126;p20"/>
          <p:cNvSpPr txBox="1"/>
          <p:nvPr/>
        </p:nvSpPr>
        <p:spPr>
          <a:xfrm>
            <a:off x="504075" y="3999750"/>
            <a:ext cx="8136000" cy="3693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s" sz="1200">
                <a:latin typeface="Roboto"/>
                <a:ea typeface="Roboto"/>
                <a:cs typeface="Roboto"/>
                <a:sym typeface="Roboto"/>
              </a:rPr>
              <a:t>Overview : 예측에 활용된 Covariate를 통해 환자에 따라 value를 할당하면 risk assessment 계산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7" name="Google Shape;127;p20"/>
          <p:cNvSpPr txBox="1"/>
          <p:nvPr/>
        </p:nvSpPr>
        <p:spPr>
          <a:xfrm>
            <a:off x="504075" y="4501650"/>
            <a:ext cx="8136000" cy="3693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s" sz="1200">
                <a:latin typeface="Roboto"/>
                <a:ea typeface="Roboto"/>
                <a:cs typeface="Roboto"/>
                <a:sym typeface="Roboto"/>
              </a:rPr>
              <a:t>일반적인 numerical data 뿐만 아닌 설문지에 따른 추가 데이터도 활용가능하여 clinicla decision 사용 빈도 높임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83038"/>
            <a:ext cx="8839197" cy="2712923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133" name="Google Shape;133;p21"/>
          <p:cNvCxnSpPr/>
          <p:nvPr/>
        </p:nvCxnSpPr>
        <p:spPr>
          <a:xfrm>
            <a:off x="5265125" y="541400"/>
            <a:ext cx="3879000" cy="0"/>
          </a:xfrm>
          <a:prstGeom prst="straightConnector1">
            <a:avLst/>
          </a:prstGeom>
          <a:noFill/>
          <a:ln cap="flat" cmpd="sng" w="38100">
            <a:solidFill>
              <a:srgbClr val="1C3B6A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4" name="Google Shape;134;p21"/>
          <p:cNvSpPr txBox="1"/>
          <p:nvPr/>
        </p:nvSpPr>
        <p:spPr>
          <a:xfrm>
            <a:off x="5573225" y="95000"/>
            <a:ext cx="35709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Visualization for deep learning </a:t>
            </a:r>
            <a:r>
              <a:rPr lang="es" sz="17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/ Review</a:t>
            </a:r>
            <a:endParaRPr sz="1700">
              <a:solidFill>
                <a:srgbClr val="00000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35" name="Google Shape;135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36" name="Google Shape;136;p21"/>
          <p:cNvSpPr txBox="1"/>
          <p:nvPr/>
        </p:nvSpPr>
        <p:spPr>
          <a:xfrm>
            <a:off x="152400" y="3999750"/>
            <a:ext cx="8839200" cy="9234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s" sz="1200">
                <a:latin typeface="Roboto"/>
                <a:ea typeface="Roboto"/>
                <a:cs typeface="Roboto"/>
                <a:sym typeface="Roboto"/>
              </a:rPr>
              <a:t>&gt; 실제 병원에서 1년도 테스트한 결과를 확인하게 되면 SPHERE Tool을 활용하였을 때 Eligible Patient Counters의 10%까지 향상된 것을 확인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s" sz="1200">
                <a:latin typeface="Roboto"/>
                <a:ea typeface="Roboto"/>
                <a:cs typeface="Roboto"/>
                <a:sym typeface="Roboto"/>
              </a:rPr>
              <a:t>&gt; 초기 시행단계라 미비하나 3년, 5년 씩 사용 빈도를 늘렸을 때 정확성 향상이 될 것으로 보이며 사용빈도 증가에 따라 patient outcome satisfaction도 증가할 것으로 사료됨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roject Manager's Dream Monthly Report Infographics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F7F7F7"/>
      </a:lt2>
      <a:accent1>
        <a:srgbClr val="C8DDA4"/>
      </a:accent1>
      <a:accent2>
        <a:srgbClr val="B2D9AB"/>
      </a:accent2>
      <a:accent3>
        <a:srgbClr val="87BC9E"/>
      </a:accent3>
      <a:accent4>
        <a:srgbClr val="395B8E"/>
      </a:accent4>
      <a:accent5>
        <a:srgbClr val="1C3B6A"/>
      </a:accent5>
      <a:accent6>
        <a:srgbClr val="1C3B6A"/>
      </a:accent6>
      <a:hlink>
        <a:srgbClr val="1C3B6A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